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0" r:id="rId8"/>
    <p:sldId id="262" r:id="rId9"/>
    <p:sldId id="269" r:id="rId10"/>
    <p:sldId id="270" r:id="rId11"/>
    <p:sldId id="263" r:id="rId12"/>
    <p:sldId id="264" r:id="rId13"/>
    <p:sldId id="265" r:id="rId14"/>
    <p:sldId id="266" r:id="rId15"/>
    <p:sldId id="267" r:id="rId16"/>
    <p:sldId id="271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359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015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0230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85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403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588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42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7045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406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8041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655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554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65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69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537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651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9621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B24A42-6337-424C-9EFA-C041F384D74E}" type="datetimeFigureOut">
              <a:rPr lang="sr-Latn-RS" smtClean="0"/>
              <a:t>23.3.2021.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A8D9-3137-4097-8591-205FEB3B800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3238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47801"/>
            <a:ext cx="11049000" cy="2451100"/>
          </a:xfrm>
        </p:spPr>
        <p:txBody>
          <a:bodyPr/>
          <a:lstStyle/>
          <a:p>
            <a:r>
              <a:rPr lang="sr-Latn-RS" sz="6600" b="1" i="1" dirty="0"/>
              <a:t>Sile koje djeluju na vozilo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7000" y="5996580"/>
            <a:ext cx="3175000" cy="861420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/>
              <a:t>Profesor: Boris lazarević</a:t>
            </a:r>
          </a:p>
          <a:p>
            <a:pPr algn="just"/>
            <a:r>
              <a:rPr lang="sr-Latn-RS" dirty="0"/>
              <a:t>Učenice: ljubana purić,</a:t>
            </a:r>
          </a:p>
          <a:p>
            <a:r>
              <a:rPr lang="sr-Latn-RS" dirty="0"/>
              <a:t>                 anđela mijajlović iv4</a:t>
            </a:r>
          </a:p>
        </p:txBody>
      </p:sp>
    </p:spTree>
    <p:extLst>
      <p:ext uri="{BB962C8B-B14F-4D97-AF65-F5344CB8AC3E}">
        <p14:creationId xmlns:p14="http://schemas.microsoft.com/office/powerpoint/2010/main" val="144389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111" y="428270"/>
            <a:ext cx="9404723" cy="1400530"/>
          </a:xfrm>
        </p:spPr>
        <p:txBody>
          <a:bodyPr/>
          <a:lstStyle/>
          <a:p>
            <a:pPr algn="ctr"/>
            <a:r>
              <a:rPr lang="sr-Latn-RS" sz="5400" b="1" i="1" dirty="0"/>
              <a:t>Koeficijent otpora vazduha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111" y="1896473"/>
            <a:ext cx="4165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000" dirty="0"/>
              <a:t>Faktor aerodinamičnosti -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19900" y="2521010"/>
                <a:ext cx="2832100" cy="58458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400" dirty="0"/>
                  <a:t>K = Cx*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r-Latn-R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00" y="2521010"/>
                <a:ext cx="2832100" cy="584584"/>
              </a:xfrm>
              <a:prstGeom prst="rect">
                <a:avLst/>
              </a:prstGeom>
              <a:blipFill rotWithShape="0">
                <a:blip r:embed="rId2"/>
                <a:stretch>
                  <a:fillRect t="-1020" b="-714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729472" y="2168555"/>
            <a:ext cx="836428" cy="20005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7197603"/>
                  </p:ext>
                </p:extLst>
              </p:nvPr>
            </p:nvGraphicFramePr>
            <p:xfrm>
              <a:off x="2013506" y="3717946"/>
              <a:ext cx="8128000" cy="2495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/>
                            <a:t>Vrsta vozila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/>
                            <a:t>K(kgm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sr-Latn-R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  <m:sup>
                                  <m:r>
                                    <a:rPr lang="sr-Latn-RS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sr-Latn-R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/>
                            <a:t>Putnička vozila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/>
                            <a:t>0,20 – 0,35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/>
                            <a:t>Putnička</a:t>
                          </a:r>
                          <a:r>
                            <a:rPr lang="sr-Latn-RS" baseline="0" dirty="0"/>
                            <a:t>, posebno aerodinamički oblikovana</a:t>
                          </a:r>
                          <a:endParaRPr lang="sr-Latn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/>
                            <a:t>0,15 – 0,20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/>
                            <a:t>Putnička, otvorena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/>
                            <a:t>0,40 – 0,50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/>
                            <a:t>Teretna</a:t>
                          </a:r>
                          <a:r>
                            <a:rPr lang="sr-Latn-RS" baseline="0" dirty="0"/>
                            <a:t> vozila</a:t>
                          </a:r>
                          <a:endParaRPr lang="sr-Latn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/>
                            <a:t>0,60 – 0,70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/>
                            <a:t>Autobusi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/>
                            <a:t>0,30 – 0,40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7197603"/>
                  </p:ext>
                </p:extLst>
              </p:nvPr>
            </p:nvGraphicFramePr>
            <p:xfrm>
              <a:off x="2013506" y="3717946"/>
              <a:ext cx="8128000" cy="2495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064000"/>
                    <a:gridCol w="4064000"/>
                  </a:tblGrid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 smtClean="0"/>
                            <a:t>Vrsta vozila</a:t>
                          </a:r>
                          <a:endParaRPr lang="sr-Latn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150" t="-8197" r="-600" b="-59672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 smtClean="0"/>
                            <a:t>Putnička vozila</a:t>
                          </a:r>
                          <a:endParaRPr lang="sr-Latn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 smtClean="0"/>
                            <a:t>0,20 – 0,35</a:t>
                          </a:r>
                          <a:endParaRPr lang="sr-Latn-R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 smtClean="0"/>
                            <a:t>Putnička</a:t>
                          </a:r>
                          <a:r>
                            <a:rPr lang="sr-Latn-RS" baseline="0" dirty="0" smtClean="0"/>
                            <a:t>, posebno aerodinamički oblikovana</a:t>
                          </a:r>
                          <a:endParaRPr lang="sr-Latn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 smtClean="0"/>
                            <a:t>0,15 – 0,20</a:t>
                          </a:r>
                          <a:endParaRPr lang="sr-Latn-R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 smtClean="0"/>
                            <a:t>Putnička, otvorena</a:t>
                          </a:r>
                          <a:endParaRPr lang="sr-Latn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 smtClean="0"/>
                            <a:t>0,40 – 0,50</a:t>
                          </a:r>
                          <a:endParaRPr lang="sr-Latn-R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 smtClean="0"/>
                            <a:t>Teretna</a:t>
                          </a:r>
                          <a:r>
                            <a:rPr lang="sr-Latn-RS" baseline="0" dirty="0" smtClean="0"/>
                            <a:t> vozila</a:t>
                          </a:r>
                          <a:endParaRPr lang="sr-Latn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 smtClean="0"/>
                            <a:t>0,60 – 0,70</a:t>
                          </a:r>
                          <a:endParaRPr lang="sr-Latn-R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 smtClean="0"/>
                            <a:t>Autobusi</a:t>
                          </a:r>
                          <a:endParaRPr lang="sr-Latn-R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RS" dirty="0" smtClean="0"/>
                            <a:t>0,30 – 0,40</a:t>
                          </a:r>
                          <a:endParaRPr lang="sr-Latn-R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0491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5400" b="1" i="1" dirty="0"/>
              <a:t>Otpor ubrzanja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82800"/>
            <a:ext cx="9729788" cy="4165599"/>
          </a:xfrm>
        </p:spPr>
        <p:txBody>
          <a:bodyPr/>
          <a:lstStyle/>
          <a:p>
            <a:r>
              <a:rPr lang="sr-Latn-RS" dirty="0"/>
              <a:t>Sila inercije – suprotstavlja se kretanju</a:t>
            </a:r>
          </a:p>
          <a:p>
            <a:r>
              <a:rPr lang="sr-Latn-RS" dirty="0"/>
              <a:t>Zamajac, koljenasto i bregasto vratilo, kardansko vratilo, pogonski točkovi</a:t>
            </a:r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5512" y="3746500"/>
                <a:ext cx="3087688" cy="10304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400" dirty="0"/>
                  <a:t>Ri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sr-Latn-RS" sz="2400" b="0" i="0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m:rPr>
                        <m:sty m:val="p"/>
                      </m:rPr>
                      <a:rPr lang="sr-Latn-R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sr-Latn-RS" sz="2400" b="0" i="0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sr-Latn-RS" sz="2400" b="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sr-Latn-RS" sz="2400" dirty="0"/>
                  <a:t>Ri = m * a * </a:t>
                </a:r>
                <a14:m>
                  <m:oMath xmlns:m="http://schemas.openxmlformats.org/officeDocument/2006/math">
                    <m:r>
                      <a:rPr lang="sr-Latn-R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sr-Latn-R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12" y="3746500"/>
                <a:ext cx="3087688" cy="1030410"/>
              </a:xfrm>
              <a:prstGeom prst="rect">
                <a:avLst/>
              </a:prstGeom>
              <a:blipFill rotWithShape="0">
                <a:blip r:embed="rId2"/>
                <a:stretch>
                  <a:fillRect b="-1104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3" t="55666" r="31061" b="36025"/>
          <a:stretch/>
        </p:blipFill>
        <p:spPr>
          <a:xfrm>
            <a:off x="5044995" y="5118100"/>
            <a:ext cx="5788105" cy="9271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178300" y="4165599"/>
            <a:ext cx="1574800" cy="8128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116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5400" b="1" i="1" dirty="0"/>
              <a:t>Masa i težina vozila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120166"/>
            <a:ext cx="3022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dirty="0"/>
              <a:t>Težina vozila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399" y="2113856"/>
            <a:ext cx="27813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dirty="0"/>
              <a:t>Ukupna masa vozila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0800" y="4686300"/>
            <a:ext cx="43053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dirty="0"/>
              <a:t>Eksplataciona masa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3" t="42865" r="61364" b="50622"/>
          <a:stretch/>
        </p:blipFill>
        <p:spPr>
          <a:xfrm>
            <a:off x="859221" y="2756416"/>
            <a:ext cx="3001579" cy="58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t="64199" r="58207" b="28165"/>
          <a:stretch/>
        </p:blipFill>
        <p:spPr>
          <a:xfrm>
            <a:off x="6900260" y="2762290"/>
            <a:ext cx="3001579" cy="58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3" t="81492" r="56945" b="10872"/>
          <a:stretch/>
        </p:blipFill>
        <p:spPr>
          <a:xfrm>
            <a:off x="3962070" y="5316240"/>
            <a:ext cx="4102759" cy="697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89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685800"/>
            <a:ext cx="11658599" cy="1167448"/>
          </a:xfrm>
        </p:spPr>
        <p:txBody>
          <a:bodyPr/>
          <a:lstStyle/>
          <a:p>
            <a:pPr algn="ctr"/>
            <a:r>
              <a:rPr lang="sr-Latn-RS" sz="4800" b="1" i="1" dirty="0"/>
              <a:t>Položaj težišta i osovinske reakcije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2" y="2294218"/>
            <a:ext cx="8946541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Statička opterećenja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G – izaziva Gp,Gz</a:t>
            </a:r>
          </a:p>
          <a:p>
            <a:pPr>
              <a:buFont typeface="Wingdings" panose="05000000000000000000" pitchFamily="2" charset="2"/>
              <a:buChar char="Ø"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2" t="20631" r="18812" b="54441"/>
          <a:stretch/>
        </p:blipFill>
        <p:spPr>
          <a:xfrm>
            <a:off x="2757182" y="3023027"/>
            <a:ext cx="6209018" cy="2069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281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197100" y="457200"/>
            <a:ext cx="7835899" cy="576262"/>
          </a:xfrm>
        </p:spPr>
        <p:txBody>
          <a:bodyPr/>
          <a:lstStyle/>
          <a:p>
            <a:pPr algn="ctr"/>
            <a:r>
              <a:rPr lang="sr-Latn-RS" sz="4800" i="1" dirty="0">
                <a:solidFill>
                  <a:schemeClr val="tx1"/>
                </a:solidFill>
              </a:rPr>
              <a:t>Statički uslovi ravnoteže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9900" y="2056576"/>
            <a:ext cx="5816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000" dirty="0"/>
              <a:t>Uzimajući u obzir lp + lz= l </a:t>
            </a:r>
            <a:r>
              <a:rPr lang="sr-Latn-RS" dirty="0"/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41517" r="14015" b="44110"/>
          <a:stretch/>
        </p:blipFill>
        <p:spPr>
          <a:xfrm>
            <a:off x="279400" y="3479800"/>
            <a:ext cx="11685389" cy="174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48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3007" y="803089"/>
            <a:ext cx="7367588" cy="431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dirty="0"/>
              <a:t>Kada se vozilo nalazi na podlozi pod uzdužnim nagibom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2" t="23987" r="16978" b="40107"/>
          <a:stretch/>
        </p:blipFill>
        <p:spPr>
          <a:xfrm>
            <a:off x="6199094" y="1853453"/>
            <a:ext cx="5063499" cy="2153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2" t="72496" r="51605" b="22986"/>
          <a:stretch/>
        </p:blipFill>
        <p:spPr>
          <a:xfrm>
            <a:off x="941293" y="2930338"/>
            <a:ext cx="3615829" cy="524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6347012" y="1331259"/>
            <a:ext cx="524435" cy="33617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854388" y="2930338"/>
            <a:ext cx="1089212" cy="2622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2" t="86658" r="38763" b="5482"/>
          <a:stretch/>
        </p:blipFill>
        <p:spPr>
          <a:xfrm>
            <a:off x="148046" y="5257800"/>
            <a:ext cx="5795554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40100" y="4533900"/>
            <a:ext cx="560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i="1" dirty="0"/>
              <a:t>Statički uslovi ravnoteže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7012" y="5448300"/>
            <a:ext cx="108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Slijedi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7" t="41966" r="42424" b="42987"/>
          <a:stretch/>
        </p:blipFill>
        <p:spPr>
          <a:xfrm>
            <a:off x="7477312" y="4989605"/>
            <a:ext cx="4287895" cy="1374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35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48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85800"/>
            <a:ext cx="9404723" cy="1167448"/>
          </a:xfrm>
        </p:spPr>
        <p:txBody>
          <a:bodyPr/>
          <a:lstStyle/>
          <a:p>
            <a:pPr algn="ctr"/>
            <a:r>
              <a:rPr lang="sr-Latn-RS" sz="6000" b="1" i="1" dirty="0"/>
              <a:t>Sadržaj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52600"/>
            <a:ext cx="9551988" cy="44957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Sile koje djeluju na vozilo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Otpor kotrljanja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Koeficijent otpora kotrljanja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Otpor uspona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Otpor vazduha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Koeficijent otpora vazduha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Otpor ubrzanja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Masa i težina vozila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Položaj težišta i osovinske reakcije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Statički uslovi ravnoteže</a:t>
            </a:r>
          </a:p>
          <a:p>
            <a:pPr>
              <a:buFont typeface="Wingdings" panose="05000000000000000000" pitchFamily="2" charset="2"/>
              <a:buChar char="Ø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2578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698500"/>
            <a:ext cx="8691934" cy="1154748"/>
          </a:xfrm>
        </p:spPr>
        <p:txBody>
          <a:bodyPr/>
          <a:lstStyle/>
          <a:p>
            <a:pPr algn="ctr"/>
            <a:r>
              <a:rPr lang="sr-Latn-RS" sz="5400" b="1" i="1" dirty="0"/>
              <a:t>Sile koje djeluju na vozilo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2224424"/>
            <a:ext cx="9808553" cy="40766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Latn-RS" dirty="0"/>
              <a:t>Sila koja ostvaruje kretanje – vučna sila,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Sile otpora kretanju vozila,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Inercione sile različitog porijekla,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Sile koje potiču od vjetra i drugih uticaja.</a:t>
            </a:r>
          </a:p>
          <a:p>
            <a:pPr marL="0" indent="0">
              <a:buNone/>
            </a:pPr>
            <a:endParaRPr lang="sr-Latn-R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4" t="45335" r="35101" b="39843"/>
          <a:stretch/>
        </p:blipFill>
        <p:spPr>
          <a:xfrm>
            <a:off x="5932672" y="4789823"/>
            <a:ext cx="5793310" cy="1511300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>
            <a:off x="4452632" y="4516773"/>
            <a:ext cx="1206500" cy="10287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88209" y="4332107"/>
            <a:ext cx="24908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dirty="0"/>
              <a:t>Obimna sila - Fo </a:t>
            </a:r>
          </a:p>
        </p:txBody>
      </p:sp>
    </p:spTree>
    <p:extLst>
      <p:ext uri="{BB962C8B-B14F-4D97-AF65-F5344CB8AC3E}">
        <p14:creationId xmlns:p14="http://schemas.microsoft.com/office/powerpoint/2010/main" val="425087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35298" y="1560036"/>
            <a:ext cx="5067301" cy="444500"/>
          </a:xfrm>
        </p:spPr>
        <p:txBody>
          <a:bodyPr/>
          <a:lstStyle/>
          <a:p>
            <a:pPr algn="ctr"/>
            <a:r>
              <a:rPr lang="sr-Latn-RS" sz="4000" i="1" dirty="0"/>
              <a:t>Otpor kotrljanja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6111" y="2508658"/>
            <a:ext cx="10479089" cy="351107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Latn-RS" sz="2000" dirty="0"/>
              <a:t>Otpora nastalog usljeg klizanja gazeće površine po podlozi,</a:t>
            </a:r>
          </a:p>
          <a:p>
            <a:pPr>
              <a:buFontTx/>
              <a:buChar char="-"/>
            </a:pPr>
            <a:r>
              <a:rPr lang="sr-Latn-RS" sz="2000" dirty="0"/>
              <a:t>Otpora usljeg unutrašnjeg trenja u pneumatiku.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000" dirty="0"/>
              <a:t>Uzroci koji prouzrokuju otpor kotrljanja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5400" b="1" i="1" dirty="0"/>
              <a:t>Otpori kretanja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1" t="43089" r="47222" b="53766"/>
          <a:stretch/>
        </p:blipFill>
        <p:spPr>
          <a:xfrm>
            <a:off x="5459184" y="5847574"/>
            <a:ext cx="5286829" cy="59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88948" y="4545832"/>
            <a:ext cx="10515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Ukupna suma otpora kotrljanja motornog vozila jednaka je sumi otpora kotrljanja svih točkova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07100" y="5348418"/>
            <a:ext cx="635000" cy="3429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60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800" b="1" i="1" dirty="0"/>
              <a:t>Koeficijent otpora kotrljanja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2603500"/>
            <a:ext cx="9059253" cy="3644899"/>
          </a:xfrm>
        </p:spPr>
        <p:txBody>
          <a:bodyPr/>
          <a:lstStyle/>
          <a:p>
            <a:r>
              <a:rPr lang="sr-Latn-RS" dirty="0"/>
              <a:t>Konstrukcija pneumatika</a:t>
            </a:r>
          </a:p>
          <a:p>
            <a:r>
              <a:rPr lang="sr-Latn-RS" dirty="0"/>
              <a:t>Deformacija točka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46600" y="1496804"/>
                <a:ext cx="1879600" cy="712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800" dirty="0"/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</m:den>
                    </m:f>
                  </m:oMath>
                </a14:m>
                <a:r>
                  <a:rPr lang="sr-Latn-RS" sz="28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00" y="1496804"/>
                <a:ext cx="1879600" cy="712887"/>
              </a:xfrm>
              <a:prstGeom prst="rect">
                <a:avLst/>
              </a:prstGeom>
              <a:blipFill rotWithShape="0">
                <a:blip r:embed="rId2"/>
                <a:stretch>
                  <a:fillRect b="-756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264410"/>
              </p:ext>
            </p:extLst>
          </p:nvPr>
        </p:nvGraphicFramePr>
        <p:xfrm>
          <a:off x="1816100" y="4000501"/>
          <a:ext cx="8636000" cy="21547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953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Vrsta podloge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f</a:t>
                      </a:r>
                      <a:r>
                        <a:rPr lang="sr-Latn-RS" sz="1200" dirty="0"/>
                        <a:t>o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53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Asfalt - odličan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0,010 – 0,018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53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Asfalt - prosječan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0,018 – 0,020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53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Asfalt - loš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0,020 – 0,023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953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Vlažan pijesak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0,150 – 0,300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71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800" b="1" i="1" dirty="0"/>
              <a:t>Otpor uspona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0" y="2052918"/>
            <a:ext cx="8995754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Nastaje pri kretanju vozila na podlozi pod uzdužnim nagibom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Niz nagib -  otpor </a:t>
            </a:r>
            <a:r>
              <a:rPr lang="sr-Latn-RS" dirty="0"/>
              <a:t>„negativan“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Zavisi od..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0" t="50949" r="15656" b="34229"/>
          <a:stretch/>
        </p:blipFill>
        <p:spPr>
          <a:xfrm>
            <a:off x="5736006" y="3411736"/>
            <a:ext cx="4508500" cy="3036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03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7" t="47131" r="18308" b="37373"/>
          <a:stretch/>
        </p:blipFill>
        <p:spPr>
          <a:xfrm>
            <a:off x="7010400" y="2323669"/>
            <a:ext cx="3644900" cy="2265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444750" y="803142"/>
            <a:ext cx="63881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Kada se vozilo nalazi na uzdužnom nagibu</a:t>
            </a:r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59483" r="55152" b="36475"/>
          <a:stretch/>
        </p:blipFill>
        <p:spPr>
          <a:xfrm>
            <a:off x="1098558" y="3213100"/>
            <a:ext cx="3657584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Arrow Connector 14"/>
          <p:cNvCxnSpPr/>
          <p:nvPr/>
        </p:nvCxnSpPr>
        <p:spPr>
          <a:xfrm>
            <a:off x="7175500" y="1481479"/>
            <a:ext cx="673100" cy="4953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16300" y="1716730"/>
            <a:ext cx="622300" cy="88471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9700" y="5283200"/>
            <a:ext cx="1205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Direktno proporcionalna vertikalnom opterećenju koje točkove vozila pritiska uz podlogu 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sz="2000" dirty="0"/>
              <a:t>Direktno proporcionalna koeficijentu otpora kotrljanja</a:t>
            </a:r>
          </a:p>
        </p:txBody>
      </p:sp>
    </p:spTree>
    <p:extLst>
      <p:ext uri="{BB962C8B-B14F-4D97-AF65-F5344CB8AC3E}">
        <p14:creationId xmlns:p14="http://schemas.microsoft.com/office/powerpoint/2010/main" val="111589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711200"/>
            <a:ext cx="9404723" cy="1142048"/>
          </a:xfrm>
        </p:spPr>
        <p:txBody>
          <a:bodyPr/>
          <a:lstStyle/>
          <a:p>
            <a:pPr algn="ctr"/>
            <a:r>
              <a:rPr lang="sr-Latn-RS" sz="5400" b="1" i="1" dirty="0"/>
              <a:t>Otpor vazduha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853248"/>
            <a:ext cx="9403742" cy="43951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Razlika pritisaka na prednjoj i zadnjoj strani vozila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Otpor vazduha uzrokuje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Koeficijent otpora vazduha</a:t>
            </a:r>
          </a:p>
          <a:p>
            <a:pPr>
              <a:buFont typeface="Wingdings" panose="05000000000000000000" pitchFamily="2" charset="2"/>
              <a:buChar char="Ø"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4" t="83738" r="48358" b="8627"/>
          <a:stretch/>
        </p:blipFill>
        <p:spPr>
          <a:xfrm>
            <a:off x="519112" y="3572027"/>
            <a:ext cx="3662052" cy="908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42386" y="2783595"/>
            <a:ext cx="3722513" cy="36933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dirty="0"/>
              <a:t>A = 0,775*B*H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27145" r="21969" b="48601"/>
          <a:stretch/>
        </p:blipFill>
        <p:spPr>
          <a:xfrm>
            <a:off x="6718300" y="3236506"/>
            <a:ext cx="5156200" cy="1868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193577" y="5105197"/>
            <a:ext cx="2690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i="1" dirty="0"/>
              <a:t>Čeona površina vozila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8683" y="5815301"/>
                <a:ext cx="3289300" cy="369332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dirty="0"/>
                  <a:t>  Vr = V</a:t>
                </a:r>
                <a14:m>
                  <m:oMath xmlns:m="http://schemas.openxmlformats.org/officeDocument/2006/math">
                    <m:r>
                      <a:rPr lang="sr-Latn-R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sr-Latn-RS" dirty="0"/>
                  <a:t> W (m/s) 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683" y="5815301"/>
                <a:ext cx="328930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4478" b="-17910"/>
                </a:stretch>
              </a:blipFill>
              <a:ln w="38100"/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08100" y="6263787"/>
            <a:ext cx="688547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1600" i="1" dirty="0">
                <a:solidFill>
                  <a:schemeClr val="tx1"/>
                </a:solidFill>
              </a:rPr>
              <a:t>Brzina strujanja čestica vazduha u odnosu na vozilo</a:t>
            </a:r>
          </a:p>
        </p:txBody>
      </p:sp>
    </p:spTree>
    <p:extLst>
      <p:ext uri="{BB962C8B-B14F-4D97-AF65-F5344CB8AC3E}">
        <p14:creationId xmlns:p14="http://schemas.microsoft.com/office/powerpoint/2010/main" val="240990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50057"/>
              </p:ext>
            </p:extLst>
          </p:nvPr>
        </p:nvGraphicFramePr>
        <p:xfrm>
          <a:off x="1016000" y="1828798"/>
          <a:ext cx="10198100" cy="34273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218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Vrsta vozila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A(m2)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218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Putnička vozila, zatvorena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1,6 – 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218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Putnička vozla, otvorena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1,5 – 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218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Sportska vozila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1,0 – 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218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Teretna vozila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3,0 – 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218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Autobusi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0,28 – 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44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</TotalTime>
  <Words>412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Century Gothic</vt:lpstr>
      <vt:lpstr>Wingdings</vt:lpstr>
      <vt:lpstr>Wingdings 3</vt:lpstr>
      <vt:lpstr>Ion</vt:lpstr>
      <vt:lpstr>Sile koje djeluju na vozilo</vt:lpstr>
      <vt:lpstr>Sadržaj</vt:lpstr>
      <vt:lpstr>Sile koje djeluju na vozilo </vt:lpstr>
      <vt:lpstr>Otpori kretanja</vt:lpstr>
      <vt:lpstr>Koeficijent otpora kotrljanja</vt:lpstr>
      <vt:lpstr>Otpor uspona</vt:lpstr>
      <vt:lpstr>PowerPoint Presentation</vt:lpstr>
      <vt:lpstr>Otpor vazduha </vt:lpstr>
      <vt:lpstr>PowerPoint Presentation</vt:lpstr>
      <vt:lpstr>Koeficijent otpora vazduha</vt:lpstr>
      <vt:lpstr>Otpor ubrzanja</vt:lpstr>
      <vt:lpstr>Masa i težina vozila</vt:lpstr>
      <vt:lpstr>Položaj težišta i osovinske reakcije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 koje djeluju na vozilo</dc:title>
  <dc:creator>Korisnik</dc:creator>
  <cp:lastModifiedBy>Boris Lazarevic</cp:lastModifiedBy>
  <cp:revision>21</cp:revision>
  <dcterms:created xsi:type="dcterms:W3CDTF">2021-02-16T17:43:05Z</dcterms:created>
  <dcterms:modified xsi:type="dcterms:W3CDTF">2021-03-23T10:04:45Z</dcterms:modified>
</cp:coreProperties>
</file>